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2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283114" y="1168329"/>
            <a:ext cx="6586124" cy="4537816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091" y="2055278"/>
            <a:ext cx="6428445" cy="1810636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800" spc="-113">
                <a:solidFill>
                  <a:srgbClr val="FFFE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091" y="3941492"/>
            <a:ext cx="6428445" cy="133412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CF34B442-04C2-445D-B2A9-B7624CD48354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CAD1D731-3B10-4F6C-B063-9F76E56DEA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47834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86" y="2349926"/>
            <a:ext cx="3113815" cy="247277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5686" y="794719"/>
            <a:ext cx="4095643" cy="525709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4B442-04C2-445D-B2A9-B7624CD48354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D731-3B10-4F6C-B063-9F76E56DEA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6459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0" y="0"/>
            <a:ext cx="9421759" cy="6858001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5228134" y="1699589"/>
            <a:ext cx="3286552" cy="3470421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13609" y="2349924"/>
            <a:ext cx="3112047" cy="2464951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258" y="802808"/>
            <a:ext cx="4118291" cy="525480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CF34B442-04C2-445D-B2A9-B7624CD48354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CAD1D731-3B10-4F6C-B063-9F76E56DEA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0835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8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7" y="803186"/>
            <a:ext cx="4091410" cy="5248622"/>
          </a:xfrm>
        </p:spPr>
        <p:txBody>
          <a:bodyPr anchor="ctr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4B442-04C2-445D-B2A9-B7624CD48354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D731-3B10-4F6C-B063-9F76E56DEA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3727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2403476" y="1158902"/>
            <a:ext cx="4317684" cy="4537816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148" y="2028827"/>
            <a:ext cx="4162952" cy="1732474"/>
          </a:xfrm>
        </p:spPr>
        <p:txBody>
          <a:bodyPr bIns="0" anchor="b">
            <a:normAutofit/>
          </a:bodyPr>
          <a:lstStyle>
            <a:lvl1pPr algn="ctr">
              <a:defRPr sz="3600">
                <a:solidFill>
                  <a:srgbClr val="FFFE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148" y="3843338"/>
            <a:ext cx="4162952" cy="1426097"/>
          </a:xfrm>
        </p:spPr>
        <p:txBody>
          <a:bodyPr tIns="0">
            <a:normAutofit/>
          </a:bodyPr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CF34B442-04C2-445D-B2A9-B7624CD48354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CAD1D731-3B10-4F6C-B063-9F76E56DEA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0222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068"/>
            <a:ext cx="3122163" cy="245980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3014" y="804029"/>
            <a:ext cx="4091674" cy="245934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0283" y="3585104"/>
            <a:ext cx="4094404" cy="247064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CF34B442-04C2-445D-B2A9-B7624CD48354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CAD1D731-3B10-4F6C-B063-9F76E56DEA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3998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848"/>
            <a:ext cx="3122163" cy="245902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612" y="802200"/>
            <a:ext cx="3805123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636" y="1487999"/>
            <a:ext cx="3804674" cy="17753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5010" y="3585518"/>
            <a:ext cx="3819675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5010" y="4270332"/>
            <a:ext cx="3819675" cy="178541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CF34B442-04C2-445D-B2A9-B7624CD48354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CAD1D731-3B10-4F6C-B063-9F76E56DEA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3217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4B442-04C2-445D-B2A9-B7624CD48354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D731-3B10-4F6C-B063-9F76E56DEA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4930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CF34B442-04C2-445D-B2A9-B7624CD48354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CAD1D731-3B10-4F6C-B063-9F76E56DEA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5221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1225399"/>
          </a:xfrm>
        </p:spPr>
        <p:txBody>
          <a:bodyPr bIns="0" anchor="b">
            <a:noAutofit/>
          </a:bodyPr>
          <a:lstStyle>
            <a:lvl1pPr algn="ctr">
              <a:defRPr sz="2800">
                <a:solidFill>
                  <a:srgbClr val="FFFE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6" y="801390"/>
            <a:ext cx="4095643" cy="5249495"/>
          </a:xfrm>
        </p:spPr>
        <p:txBody>
          <a:bodyPr anchor="ctr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554" y="3575324"/>
            <a:ext cx="3112047" cy="123955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4B442-04C2-445D-B2A9-B7624CD48354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D731-3B10-4F6C-B063-9F76E56DEA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7365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644463" y="1698332"/>
            <a:ext cx="4357752" cy="3470420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4676" y="0"/>
            <a:ext cx="3489324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85" y="2336402"/>
            <a:ext cx="4197666" cy="1265539"/>
          </a:xfrm>
        </p:spPr>
        <p:txBody>
          <a:bodyPr bIns="0" anchor="b">
            <a:normAutofit/>
          </a:bodyPr>
          <a:lstStyle>
            <a:lvl1pPr>
              <a:defRPr sz="3200">
                <a:solidFill>
                  <a:srgbClr val="FFFE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314" y="3601941"/>
            <a:ext cx="4199254" cy="1214535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CF34B442-04C2-445D-B2A9-B7624CD48354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4358641" cy="32004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15463" y="320040"/>
            <a:ext cx="685800" cy="320040"/>
          </a:xfrm>
        </p:spPr>
        <p:txBody>
          <a:bodyPr/>
          <a:lstStyle/>
          <a:p>
            <a:fld id="{CAD1D731-3B10-4F6C-B063-9F76E56DEA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691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5554" y="2349925"/>
            <a:ext cx="3112047" cy="246495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5687" y="794719"/>
            <a:ext cx="4079089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320040"/>
            <a:ext cx="27432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4B442-04C2-445D-B2A9-B7624CD48354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" y="6227064"/>
            <a:ext cx="7854696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8976" y="320040"/>
            <a:ext cx="685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1D731-3B10-4F6C-B063-9F76E56DEA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83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2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台北紅毛城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TW" altLang="en-US" sz="2800" dirty="0">
                <a:solidFill>
                  <a:schemeClr val="tx1"/>
                </a:solidFill>
                <a:latin typeface="+mn-ea"/>
              </a:rPr>
              <a:t>新北市淡水區的古蹟，</a:t>
            </a:r>
            <a:r>
              <a:rPr lang="zh-TW" altLang="en-US" sz="2800" i="0" dirty="0">
                <a:solidFill>
                  <a:schemeClr val="tx1"/>
                </a:solidFill>
                <a:effectLst/>
                <a:latin typeface="+mn-ea"/>
              </a:rPr>
              <a:t>又稱前英國駐台北領事館及官邸</a:t>
            </a:r>
            <a:endParaRPr lang="en-US" altLang="zh-TW" sz="2800" dirty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r>
              <a:rPr lang="zh-TW" altLang="en-US" sz="2800" i="0" dirty="0">
                <a:solidFill>
                  <a:schemeClr val="tx1"/>
                </a:solidFill>
                <a:effectLst/>
                <a:latin typeface="+mn-ea"/>
              </a:rPr>
              <a:t>最早建城是在</a:t>
            </a:r>
            <a:r>
              <a:rPr lang="en-US" altLang="zh-TW" sz="2800" i="0" dirty="0">
                <a:solidFill>
                  <a:schemeClr val="tx1"/>
                </a:solidFill>
                <a:effectLst/>
                <a:latin typeface="+mn-ea"/>
              </a:rPr>
              <a:t>1628</a:t>
            </a:r>
            <a:r>
              <a:rPr lang="zh-TW" altLang="en-US" sz="2800" i="0" dirty="0">
                <a:solidFill>
                  <a:schemeClr val="tx1"/>
                </a:solidFill>
                <a:effectLst/>
                <a:latin typeface="+mn-ea"/>
              </a:rPr>
              <a:t>年西班牙人所建的「聖多明哥城」</a:t>
            </a:r>
            <a:endParaRPr lang="en-US" altLang="zh-TW" sz="2800" i="0" dirty="0">
              <a:solidFill>
                <a:schemeClr val="tx1"/>
              </a:solidFill>
              <a:effectLst/>
              <a:latin typeface="+mn-ea"/>
            </a:endParaRPr>
          </a:p>
          <a:p>
            <a:pPr marL="0" indent="0">
              <a:buNone/>
            </a:pPr>
            <a:r>
              <a:rPr lang="en-US" altLang="zh-TW" sz="2800" i="0" dirty="0">
                <a:solidFill>
                  <a:schemeClr val="tx1"/>
                </a:solidFill>
                <a:effectLst/>
                <a:latin typeface="+mn-ea"/>
              </a:rPr>
              <a:t>1644</a:t>
            </a:r>
            <a:r>
              <a:rPr lang="zh-TW" altLang="en-US" sz="2800" i="0" dirty="0">
                <a:solidFill>
                  <a:schemeClr val="tx1"/>
                </a:solidFill>
                <a:effectLst/>
                <a:latin typeface="+mn-ea"/>
              </a:rPr>
              <a:t>年</a:t>
            </a:r>
            <a:r>
              <a:rPr lang="zh-TW" altLang="en-US" sz="2800" dirty="0">
                <a:solidFill>
                  <a:schemeClr val="tx1"/>
                </a:solidFill>
                <a:latin typeface="+mn-ea"/>
              </a:rPr>
              <a:t>荷蘭</a:t>
            </a:r>
            <a:r>
              <a:rPr lang="zh-TW" altLang="en-US" sz="2800" i="0" dirty="0">
                <a:solidFill>
                  <a:schemeClr val="tx1"/>
                </a:solidFill>
                <a:effectLst/>
                <a:latin typeface="+mn-ea"/>
              </a:rPr>
              <a:t>人重建，並命名為「安東尼堡」</a:t>
            </a:r>
            <a:endParaRPr lang="en-US" altLang="zh-TW" sz="2800" i="0" dirty="0">
              <a:solidFill>
                <a:schemeClr val="tx1"/>
              </a:solidFill>
              <a:effectLst/>
              <a:latin typeface="+mn-ea"/>
            </a:endParaRPr>
          </a:p>
          <a:p>
            <a:pPr marL="0" indent="0">
              <a:buNone/>
            </a:pPr>
            <a:r>
              <a:rPr lang="zh-TW" altLang="en-US" sz="2800" i="0" dirty="0">
                <a:solidFill>
                  <a:schemeClr val="tx1"/>
                </a:solidFill>
                <a:effectLst/>
                <a:latin typeface="+mn-ea"/>
              </a:rPr>
              <a:t>當時漢人稱荷蘭人為紅毛，因此被稱作「紅毛城」</a:t>
            </a:r>
            <a:endParaRPr lang="zh-TW" altLang="en-US" sz="28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47618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台中霧峰林宅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rmAutofit fontScale="92500"/>
          </a:bodyPr>
          <a:lstStyle/>
          <a:p>
            <a:pPr marL="0" indent="0">
              <a:buNone/>
            </a:pPr>
            <a:r>
              <a:rPr lang="zh-TW" altLang="en-US" sz="2800" dirty="0">
                <a:latin typeface="+mn-ea"/>
              </a:rPr>
              <a:t>霧峰林家，是日治時期台灣五大家族之一</a:t>
            </a:r>
            <a:endParaRPr lang="en-US" altLang="zh-TW" sz="2800" dirty="0">
              <a:latin typeface="+mn-ea"/>
            </a:endParaRPr>
          </a:p>
          <a:p>
            <a:pPr marL="0" indent="0">
              <a:buNone/>
            </a:pPr>
            <a:r>
              <a:rPr lang="zh-TW" altLang="en-US" sz="2800" dirty="0">
                <a:latin typeface="+mn-ea"/>
              </a:rPr>
              <a:t>自</a:t>
            </a:r>
            <a:r>
              <a:rPr lang="en-US" altLang="zh-TW" sz="2800" dirty="0">
                <a:latin typeface="+mn-ea"/>
              </a:rPr>
              <a:t>19</a:t>
            </a:r>
            <a:r>
              <a:rPr lang="zh-TW" altLang="en-US" sz="2800" dirty="0">
                <a:latin typeface="+mn-ea"/>
              </a:rPr>
              <a:t>世紀中期以來，林家掌控了中台灣大量的田地，領有數千精良兵勇以及樟腦專賣權等特權，協助平定太平天國</a:t>
            </a:r>
            <a:endParaRPr lang="en-US" altLang="zh-TW" sz="2800" dirty="0">
              <a:latin typeface="+mn-ea"/>
            </a:endParaRPr>
          </a:p>
          <a:p>
            <a:pPr marL="0" indent="0">
              <a:buNone/>
            </a:pPr>
            <a:r>
              <a:rPr lang="zh-TW" altLang="en-US" sz="2800" dirty="0">
                <a:latin typeface="+mn-ea"/>
              </a:rPr>
              <a:t>戴潮春事件並參與中法戰爭，是清治時期台灣社會最具影響力的家族之一</a:t>
            </a:r>
          </a:p>
        </p:txBody>
      </p:sp>
    </p:spTree>
    <p:extLst>
      <p:ext uri="{BB962C8B-B14F-4D97-AF65-F5344CB8AC3E}">
        <p14:creationId xmlns:p14="http://schemas.microsoft.com/office/powerpoint/2010/main" val="200927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台南孔廟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zh-TW" altLang="en-US" sz="2800" dirty="0">
                <a:latin typeface="+mn-ea"/>
              </a:rPr>
              <a:t>位於臺南市中西區</a:t>
            </a:r>
            <a:endParaRPr lang="en-US" altLang="zh-TW" sz="2800" dirty="0">
              <a:latin typeface="+mn-ea"/>
            </a:endParaRPr>
          </a:p>
          <a:p>
            <a:pPr marL="0" indent="0">
              <a:buNone/>
            </a:pPr>
            <a:r>
              <a:rPr lang="zh-TW" altLang="en-US" sz="2800" dirty="0">
                <a:latin typeface="+mn-ea"/>
              </a:rPr>
              <a:t>建於西元</a:t>
            </a:r>
            <a:r>
              <a:rPr lang="en-US" altLang="zh-TW" sz="2800" dirty="0">
                <a:latin typeface="+mn-ea"/>
              </a:rPr>
              <a:t>1665</a:t>
            </a:r>
            <a:r>
              <a:rPr lang="zh-TW" altLang="en-US" sz="2800" dirty="0">
                <a:latin typeface="+mn-ea"/>
              </a:rPr>
              <a:t>年，是臺灣最早的文廟</a:t>
            </a:r>
            <a:endParaRPr lang="en-US" altLang="zh-TW" sz="2800" dirty="0">
              <a:latin typeface="+mn-ea"/>
            </a:endParaRPr>
          </a:p>
          <a:p>
            <a:pPr marL="0" indent="0">
              <a:buNone/>
            </a:pPr>
            <a:r>
              <a:rPr lang="zh-TW" altLang="en-US" sz="2800" dirty="0">
                <a:latin typeface="+mn-ea"/>
              </a:rPr>
              <a:t>清領初期曾是全臺童生唯一入學之所，因而稱「全臺首學」</a:t>
            </a:r>
            <a:endParaRPr lang="en-US" altLang="zh-TW" sz="2800" dirty="0">
              <a:latin typeface="+mn-ea"/>
            </a:endParaRPr>
          </a:p>
          <a:p>
            <a:pPr marL="0" indent="0">
              <a:buNone/>
            </a:pPr>
            <a:endParaRPr lang="zh-TW" altLang="en-US" sz="2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20109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3A4AAC-5CCD-4A92-875D-44F91675D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228600" tIns="228600" rIns="228600" bIns="228600" rtlCol="0" anchor="ctr">
            <a:normAutofit/>
          </a:bodyPr>
          <a:lstStyle/>
          <a:p>
            <a:r>
              <a:rPr lang="zh-TW" altLang="en-US" dirty="0"/>
              <a:t>台南赤嵌樓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FEB9085-70AE-40E4-BAB9-36CD0D273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sz="2800" dirty="0">
                <a:latin typeface="+mn-ea"/>
              </a:rPr>
              <a:t>前身為</a:t>
            </a:r>
            <a:r>
              <a:rPr lang="en-US" altLang="zh-TW" sz="2800" dirty="0">
                <a:latin typeface="+mn-ea"/>
              </a:rPr>
              <a:t>1653</a:t>
            </a:r>
            <a:r>
              <a:rPr lang="zh-TW" altLang="en-US" sz="2800" dirty="0">
                <a:latin typeface="+mn-ea"/>
              </a:rPr>
              <a:t>年荷治時期興建之「普羅民遮城」</a:t>
            </a:r>
            <a:endParaRPr lang="en-US" altLang="zh-TW" sz="2800" dirty="0">
              <a:latin typeface="+mn-ea"/>
            </a:endParaRPr>
          </a:p>
          <a:p>
            <a:pPr marL="0" indent="0">
              <a:buNone/>
            </a:pPr>
            <a:r>
              <a:rPr lang="zh-TW" altLang="en-US" sz="2800" dirty="0">
                <a:latin typeface="+mn-ea"/>
              </a:rPr>
              <a:t>是一座歐式城塞，在地人稱「番仔樓」</a:t>
            </a:r>
            <a:endParaRPr lang="en-US" altLang="zh-TW" sz="2800" dirty="0">
              <a:latin typeface="+mn-ea"/>
            </a:endParaRPr>
          </a:p>
          <a:p>
            <a:pPr marL="0" indent="0">
              <a:buNone/>
            </a:pPr>
            <a:r>
              <a:rPr lang="en-US" altLang="zh-TW" sz="2800" dirty="0">
                <a:latin typeface="+mn-ea"/>
              </a:rPr>
              <a:t>1960</a:t>
            </a:r>
            <a:r>
              <a:rPr lang="zh-TW" altLang="en-US" sz="2800" dirty="0">
                <a:latin typeface="+mn-ea"/>
              </a:rPr>
              <a:t>年，又由大南門城內遷來九座贔屭碑，終成今日樣貌。</a:t>
            </a:r>
            <a:endParaRPr lang="en-US" altLang="zh-TW" sz="2800" dirty="0">
              <a:latin typeface="+mn-ea"/>
            </a:endParaRPr>
          </a:p>
          <a:p>
            <a:pPr marL="0" indent="0">
              <a:buNone/>
            </a:pPr>
            <a:r>
              <a:rPr lang="zh-TW" altLang="en-US" sz="2800" dirty="0">
                <a:latin typeface="+mn-ea"/>
              </a:rPr>
              <a:t>赤崁樓是台南最重要的古蹟建築之一，夜間周邊點起充滿氣氛的燈光，為在地舉足輕重的觀光資產。</a:t>
            </a:r>
          </a:p>
        </p:txBody>
      </p:sp>
    </p:spTree>
    <p:extLst>
      <p:ext uri="{BB962C8B-B14F-4D97-AF65-F5344CB8AC3E}">
        <p14:creationId xmlns:p14="http://schemas.microsoft.com/office/powerpoint/2010/main" val="190464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6AF3123-7EFE-41E6-9854-0D740F4D0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澎湖天后宮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58272B2-FC6E-4314-B611-50EA51E29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zh-TW" altLang="en-US" sz="2800" dirty="0">
                <a:latin typeface="+mn-ea"/>
              </a:rPr>
              <a:t>位於台灣澎湖縣馬公市，主祀天上聖母媽祖</a:t>
            </a:r>
            <a:endParaRPr lang="en-US" altLang="zh-TW" sz="2800" dirty="0">
              <a:latin typeface="+mn-ea"/>
            </a:endParaRPr>
          </a:p>
          <a:p>
            <a:pPr marL="0" indent="0">
              <a:buNone/>
            </a:pPr>
            <a:r>
              <a:rPr lang="zh-TW" altLang="en-US" sz="2800" dirty="0">
                <a:latin typeface="+mn-ea"/>
              </a:rPr>
              <a:t>天后宮確切創建年代不詳，隨著「沈有容諭退紅毛番韋麻郎等」石碑出土，確定於</a:t>
            </a:r>
            <a:r>
              <a:rPr lang="en-US" altLang="zh-TW" sz="2800" dirty="0">
                <a:latin typeface="+mn-ea"/>
              </a:rPr>
              <a:t>1604</a:t>
            </a:r>
            <a:r>
              <a:rPr lang="zh-TW" altLang="en-US" sz="2800" dirty="0">
                <a:latin typeface="+mn-ea"/>
              </a:rPr>
              <a:t>年即已立廟，台灣歷史最悠久的廟宇</a:t>
            </a:r>
            <a:endParaRPr lang="en-US" altLang="zh-TW" sz="2800" dirty="0">
              <a:latin typeface="+mn-ea"/>
            </a:endParaRPr>
          </a:p>
          <a:p>
            <a:pPr marL="0" indent="0">
              <a:buNone/>
            </a:pPr>
            <a:r>
              <a:rPr lang="zh-TW" altLang="en-US" sz="2800" dirty="0">
                <a:latin typeface="+mn-ea"/>
              </a:rPr>
              <a:t>國定第一級古蹟</a:t>
            </a:r>
          </a:p>
        </p:txBody>
      </p:sp>
    </p:spTree>
    <p:extLst>
      <p:ext uri="{BB962C8B-B14F-4D97-AF65-F5344CB8AC3E}">
        <p14:creationId xmlns:p14="http://schemas.microsoft.com/office/powerpoint/2010/main" val="3102113004"/>
      </p:ext>
    </p:extLst>
  </p:cSld>
  <p:clrMapOvr>
    <a:masterClrMapping/>
  </p:clrMapOvr>
</p:sld>
</file>

<file path=ppt/theme/theme1.xml><?xml version="1.0" encoding="utf-8"?>
<a:theme xmlns:a="http://schemas.openxmlformats.org/drawingml/2006/main" name="地圖集">
  <a:themeElements>
    <a:clrScheme name="地圖集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地圖集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地圖集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圖集</Template>
  <TotalTime>684</TotalTime>
  <Words>312</Words>
  <Application>Microsoft Office PowerPoint</Application>
  <PresentationFormat>如螢幕大小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新細明體</vt:lpstr>
      <vt:lpstr>Calibri Light</vt:lpstr>
      <vt:lpstr>Rockwell</vt:lpstr>
      <vt:lpstr>Wingdings</vt:lpstr>
      <vt:lpstr>地圖集</vt:lpstr>
      <vt:lpstr>台北紅毛城</vt:lpstr>
      <vt:lpstr>台中霧峰林宅</vt:lpstr>
      <vt:lpstr>台南孔廟</vt:lpstr>
      <vt:lpstr>台南赤嵌樓</vt:lpstr>
      <vt:lpstr>澎湖天后宮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台北紅毛城</dc:title>
  <dc:creator>User</dc:creator>
  <cp:lastModifiedBy>7631778</cp:lastModifiedBy>
  <cp:revision>8</cp:revision>
  <dcterms:created xsi:type="dcterms:W3CDTF">2017-01-19T11:50:44Z</dcterms:created>
  <dcterms:modified xsi:type="dcterms:W3CDTF">2022-03-22T04:31:29Z</dcterms:modified>
</cp:coreProperties>
</file>